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73" r:id="rId3"/>
  </p:sldIdLst>
  <p:sldSz cx="12192000" cy="1625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32" autoAdjust="0"/>
    <p:restoredTop sz="94660"/>
  </p:normalViewPr>
  <p:slideViewPr>
    <p:cSldViewPr snapToGrid="0">
      <p:cViewPr>
        <p:scale>
          <a:sx n="147" d="100"/>
          <a:sy n="147" d="100"/>
        </p:scale>
        <p:origin x="640" y="-1992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4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4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6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9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0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3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3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5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0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94D71-944D-4780-93D0-D284E72241DA}" type="datetimeFigureOut">
              <a:rPr lang="en-US" smtClean="0"/>
              <a:t>6/26/21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47DE824-E476-D64A-8508-ABF6C4EAB970}"/>
              </a:ext>
            </a:extLst>
          </p:cNvPr>
          <p:cNvCxnSpPr>
            <a:cxnSpLocks/>
          </p:cNvCxnSpPr>
          <p:nvPr/>
        </p:nvCxnSpPr>
        <p:spPr>
          <a:xfrm>
            <a:off x="1907858" y="4620065"/>
            <a:ext cx="3758947" cy="413155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DDBFE57-D9DB-6E49-9BF2-36E8ADE79DA5}"/>
              </a:ext>
            </a:extLst>
          </p:cNvPr>
          <p:cNvCxnSpPr>
            <a:cxnSpLocks/>
          </p:cNvCxnSpPr>
          <p:nvPr/>
        </p:nvCxnSpPr>
        <p:spPr>
          <a:xfrm flipV="1">
            <a:off x="4327042" y="4747418"/>
            <a:ext cx="4234139" cy="3916084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BDF8EC7-5E99-FA44-836B-378CDD171965}"/>
              </a:ext>
            </a:extLst>
          </p:cNvPr>
          <p:cNvCxnSpPr>
            <a:cxnSpLocks/>
          </p:cNvCxnSpPr>
          <p:nvPr/>
        </p:nvCxnSpPr>
        <p:spPr>
          <a:xfrm>
            <a:off x="2753092" y="3138404"/>
            <a:ext cx="5008193" cy="533195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21DF8B2B-F97A-4147-8245-49C9546793CD}"/>
              </a:ext>
            </a:extLst>
          </p:cNvPr>
          <p:cNvSpPr txBox="1"/>
          <p:nvPr/>
        </p:nvSpPr>
        <p:spPr>
          <a:xfrm>
            <a:off x="3240669" y="581872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2224556" y="2945263"/>
            <a:ext cx="5808089" cy="5613213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1842684" y="8903368"/>
            <a:ext cx="7329164" cy="1155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1842684" y="2496291"/>
            <a:ext cx="65174" cy="64169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515683" y="3559877"/>
            <a:ext cx="2080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Interest rate (r)</a:t>
            </a:r>
          </a:p>
        </p:txBody>
      </p:sp>
      <p:sp>
        <p:nvSpPr>
          <p:cNvPr id="20" name="Oval 19"/>
          <p:cNvSpPr/>
          <p:nvPr/>
        </p:nvSpPr>
        <p:spPr>
          <a:xfrm>
            <a:off x="5066637" y="5586655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3C2976-A10C-EC4A-86EC-534C4FEC314E}"/>
              </a:ext>
            </a:extLst>
          </p:cNvPr>
          <p:cNvSpPr txBox="1"/>
          <p:nvPr/>
        </p:nvSpPr>
        <p:spPr>
          <a:xfrm>
            <a:off x="6264889" y="8993222"/>
            <a:ext cx="2654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Savings, Investment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943ED-6119-504B-B782-8FE9A12F5382}"/>
              </a:ext>
            </a:extLst>
          </p:cNvPr>
          <p:cNvSpPr txBox="1"/>
          <p:nvPr/>
        </p:nvSpPr>
        <p:spPr>
          <a:xfrm>
            <a:off x="5005436" y="5115488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F1BBF7-06DD-6F49-A347-ED2AE7003728}"/>
              </a:ext>
            </a:extLst>
          </p:cNvPr>
          <p:cNvSpPr txBox="1"/>
          <p:nvPr/>
        </p:nvSpPr>
        <p:spPr>
          <a:xfrm>
            <a:off x="6031969" y="2880451"/>
            <a:ext cx="1346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Supply of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Savings 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4DDDC0-429B-8A4A-A18E-05781501BD4E}"/>
              </a:ext>
            </a:extLst>
          </p:cNvPr>
          <p:cNvSpPr txBox="1"/>
          <p:nvPr/>
        </p:nvSpPr>
        <p:spPr>
          <a:xfrm>
            <a:off x="7501262" y="7407620"/>
            <a:ext cx="16705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Demand for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Investment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024DB385-2B3F-B342-BD40-9B63CA50DC3C}"/>
              </a:ext>
            </a:extLst>
          </p:cNvPr>
          <p:cNvCxnSpPr>
            <a:cxnSpLocks/>
          </p:cNvCxnSpPr>
          <p:nvPr/>
        </p:nvCxnSpPr>
        <p:spPr>
          <a:xfrm>
            <a:off x="1875271" y="5657265"/>
            <a:ext cx="3262998" cy="531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234903F-387D-824B-9200-9C444EFA976E}"/>
              </a:ext>
            </a:extLst>
          </p:cNvPr>
          <p:cNvSpPr/>
          <p:nvPr/>
        </p:nvSpPr>
        <p:spPr>
          <a:xfrm>
            <a:off x="6175371" y="681689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9D2DD3E-8918-C64C-A2B4-C084971B8E84}"/>
              </a:ext>
            </a:extLst>
          </p:cNvPr>
          <p:cNvSpPr txBox="1"/>
          <p:nvPr/>
        </p:nvSpPr>
        <p:spPr>
          <a:xfrm>
            <a:off x="6106030" y="6505886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9D590843-B931-4149-89AB-D6C9E2B9FF44}"/>
              </a:ext>
            </a:extLst>
          </p:cNvPr>
          <p:cNvSpPr/>
          <p:nvPr/>
        </p:nvSpPr>
        <p:spPr>
          <a:xfrm>
            <a:off x="3310010" y="6149099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15CF087-DC7D-C64E-A719-53C39A0E6278}"/>
              </a:ext>
            </a:extLst>
          </p:cNvPr>
          <p:cNvSpPr txBox="1"/>
          <p:nvPr/>
        </p:nvSpPr>
        <p:spPr>
          <a:xfrm>
            <a:off x="1081250" y="6166169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-𝜄-𝜋</a:t>
            </a:r>
            <a:r>
              <a:rPr lang="en-US" sz="2400" baseline="30000" dirty="0"/>
              <a:t>e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3A09E97-4444-484C-A5D6-DC21D8F8DAC3}"/>
              </a:ext>
            </a:extLst>
          </p:cNvPr>
          <p:cNvCxnSpPr>
            <a:cxnSpLocks/>
          </p:cNvCxnSpPr>
          <p:nvPr/>
        </p:nvCxnSpPr>
        <p:spPr>
          <a:xfrm>
            <a:off x="1894032" y="6227005"/>
            <a:ext cx="5625991" cy="939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B8CA65FF-7D77-1944-A1B6-11A782A995D2}"/>
              </a:ext>
            </a:extLst>
          </p:cNvPr>
          <p:cNvSpPr txBox="1"/>
          <p:nvPr/>
        </p:nvSpPr>
        <p:spPr>
          <a:xfrm>
            <a:off x="1525986" y="5392172"/>
            <a:ext cx="394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/>
              <a:t>r</a:t>
            </a:r>
            <a:r>
              <a:rPr lang="en-US" sz="2400" baseline="30000" dirty="0"/>
              <a:t>*</a:t>
            </a:r>
          </a:p>
        </p:txBody>
      </p:sp>
      <p:sp>
        <p:nvSpPr>
          <p:cNvPr id="41" name="Left Brace 40">
            <a:extLst>
              <a:ext uri="{FF2B5EF4-FFF2-40B4-BE49-F238E27FC236}">
                <a16:creationId xmlns:a16="http://schemas.microsoft.com/office/drawing/2014/main" id="{D4C9D3F0-C6D9-A047-B2C7-6D47B7B47558}"/>
              </a:ext>
            </a:extLst>
          </p:cNvPr>
          <p:cNvSpPr/>
          <p:nvPr/>
        </p:nvSpPr>
        <p:spPr>
          <a:xfrm rot="16200000">
            <a:off x="5052715" y="4748435"/>
            <a:ext cx="268997" cy="339633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05B5184-7C09-0544-B712-BD80EC207804}"/>
              </a:ext>
            </a:extLst>
          </p:cNvPr>
          <p:cNvSpPr txBox="1"/>
          <p:nvPr/>
        </p:nvSpPr>
        <p:spPr>
          <a:xfrm>
            <a:off x="4609168" y="6563618"/>
            <a:ext cx="1294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Excess capacity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D97EADE-CA50-E947-B7F0-5576303F4E50}"/>
              </a:ext>
            </a:extLst>
          </p:cNvPr>
          <p:cNvSpPr/>
          <p:nvPr/>
        </p:nvSpPr>
        <p:spPr>
          <a:xfrm>
            <a:off x="3872916" y="679261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53B2FC-E843-094E-911D-5DDEDD16EC7C}"/>
              </a:ext>
            </a:extLst>
          </p:cNvPr>
          <p:cNvSpPr txBox="1"/>
          <p:nvPr/>
        </p:nvSpPr>
        <p:spPr>
          <a:xfrm>
            <a:off x="3766313" y="6473121"/>
            <a:ext cx="45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3B489E-EA2A-E640-B3FC-B014A909D0BC}"/>
              </a:ext>
            </a:extLst>
          </p:cNvPr>
          <p:cNvSpPr txBox="1"/>
          <p:nvPr/>
        </p:nvSpPr>
        <p:spPr>
          <a:xfrm>
            <a:off x="4778373" y="7554011"/>
            <a:ext cx="45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B’’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8F4ABB0-B62B-1D49-A02C-B96381F19778}"/>
              </a:ext>
            </a:extLst>
          </p:cNvPr>
          <p:cNvSpPr/>
          <p:nvPr/>
        </p:nvSpPr>
        <p:spPr>
          <a:xfrm>
            <a:off x="4915918" y="794905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197467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BDF8EC7-5E99-FA44-836B-378CDD171965}"/>
              </a:ext>
            </a:extLst>
          </p:cNvPr>
          <p:cNvCxnSpPr>
            <a:cxnSpLocks/>
          </p:cNvCxnSpPr>
          <p:nvPr/>
        </p:nvCxnSpPr>
        <p:spPr>
          <a:xfrm>
            <a:off x="2753092" y="3138404"/>
            <a:ext cx="5008193" cy="533195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21DF8B2B-F97A-4147-8245-49C9546793CD}"/>
              </a:ext>
            </a:extLst>
          </p:cNvPr>
          <p:cNvSpPr txBox="1"/>
          <p:nvPr/>
        </p:nvSpPr>
        <p:spPr>
          <a:xfrm>
            <a:off x="3812985" y="6326665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2224556" y="2945263"/>
            <a:ext cx="5808089" cy="5613213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1842684" y="8903368"/>
            <a:ext cx="7329164" cy="1155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1842684" y="2496291"/>
            <a:ext cx="65174" cy="64169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515683" y="3559877"/>
            <a:ext cx="2080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Interest rate (r)</a:t>
            </a:r>
          </a:p>
        </p:txBody>
      </p:sp>
      <p:sp>
        <p:nvSpPr>
          <p:cNvPr id="20" name="Oval 19"/>
          <p:cNvSpPr/>
          <p:nvPr/>
        </p:nvSpPr>
        <p:spPr>
          <a:xfrm>
            <a:off x="5066637" y="5586655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3C2976-A10C-EC4A-86EC-534C4FEC314E}"/>
              </a:ext>
            </a:extLst>
          </p:cNvPr>
          <p:cNvSpPr txBox="1"/>
          <p:nvPr/>
        </p:nvSpPr>
        <p:spPr>
          <a:xfrm>
            <a:off x="6264889" y="8993222"/>
            <a:ext cx="2654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Savings, Investment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943ED-6119-504B-B782-8FE9A12F5382}"/>
              </a:ext>
            </a:extLst>
          </p:cNvPr>
          <p:cNvSpPr txBox="1"/>
          <p:nvPr/>
        </p:nvSpPr>
        <p:spPr>
          <a:xfrm>
            <a:off x="5005436" y="5115488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F1BBF7-06DD-6F49-A347-ED2AE7003728}"/>
              </a:ext>
            </a:extLst>
          </p:cNvPr>
          <p:cNvSpPr txBox="1"/>
          <p:nvPr/>
        </p:nvSpPr>
        <p:spPr>
          <a:xfrm>
            <a:off x="6031969" y="2880451"/>
            <a:ext cx="1346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Supply of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Savings 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4DDDC0-429B-8A4A-A18E-05781501BD4E}"/>
              </a:ext>
            </a:extLst>
          </p:cNvPr>
          <p:cNvSpPr txBox="1"/>
          <p:nvPr/>
        </p:nvSpPr>
        <p:spPr>
          <a:xfrm>
            <a:off x="7501262" y="7407620"/>
            <a:ext cx="16705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Demand for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Investment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024DB385-2B3F-B342-BD40-9B63CA50DC3C}"/>
              </a:ext>
            </a:extLst>
          </p:cNvPr>
          <p:cNvCxnSpPr>
            <a:cxnSpLocks/>
          </p:cNvCxnSpPr>
          <p:nvPr/>
        </p:nvCxnSpPr>
        <p:spPr>
          <a:xfrm>
            <a:off x="1875271" y="5657265"/>
            <a:ext cx="3262998" cy="531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234903F-387D-824B-9200-9C444EFA976E}"/>
              </a:ext>
            </a:extLst>
          </p:cNvPr>
          <p:cNvSpPr/>
          <p:nvPr/>
        </p:nvSpPr>
        <p:spPr>
          <a:xfrm>
            <a:off x="6500545" y="7120742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9D2DD3E-8918-C64C-A2B4-C084971B8E84}"/>
              </a:ext>
            </a:extLst>
          </p:cNvPr>
          <p:cNvSpPr txBox="1"/>
          <p:nvPr/>
        </p:nvSpPr>
        <p:spPr>
          <a:xfrm>
            <a:off x="6500545" y="673231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DDBFE57-D9DB-6E49-9BF2-36E8ADE79DA5}"/>
              </a:ext>
            </a:extLst>
          </p:cNvPr>
          <p:cNvCxnSpPr>
            <a:cxnSpLocks/>
          </p:cNvCxnSpPr>
          <p:nvPr/>
        </p:nvCxnSpPr>
        <p:spPr>
          <a:xfrm flipV="1">
            <a:off x="5006337" y="5115488"/>
            <a:ext cx="3913061" cy="3596602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9D590843-B931-4149-89AB-D6C9E2B9FF44}"/>
              </a:ext>
            </a:extLst>
          </p:cNvPr>
          <p:cNvSpPr/>
          <p:nvPr/>
        </p:nvSpPr>
        <p:spPr>
          <a:xfrm>
            <a:off x="3973795" y="667666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15CF087-DC7D-C64E-A719-53C39A0E6278}"/>
              </a:ext>
            </a:extLst>
          </p:cNvPr>
          <p:cNvSpPr txBox="1"/>
          <p:nvPr/>
        </p:nvSpPr>
        <p:spPr>
          <a:xfrm>
            <a:off x="1070763" y="6465164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-𝜄-𝜋</a:t>
            </a:r>
            <a:r>
              <a:rPr lang="en-US" sz="2400" baseline="30000" dirty="0"/>
              <a:t>e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3A09E97-4444-484C-A5D6-DC21D8F8DAC3}"/>
              </a:ext>
            </a:extLst>
          </p:cNvPr>
          <p:cNvCxnSpPr>
            <a:cxnSpLocks/>
          </p:cNvCxnSpPr>
          <p:nvPr/>
        </p:nvCxnSpPr>
        <p:spPr>
          <a:xfrm flipV="1">
            <a:off x="1842684" y="6732315"/>
            <a:ext cx="4320864" cy="9363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B8CA65FF-7D77-1944-A1B6-11A782A995D2}"/>
              </a:ext>
            </a:extLst>
          </p:cNvPr>
          <p:cNvSpPr txBox="1"/>
          <p:nvPr/>
        </p:nvSpPr>
        <p:spPr>
          <a:xfrm>
            <a:off x="1525986" y="5392172"/>
            <a:ext cx="394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/>
              <a:t>r</a:t>
            </a:r>
            <a:r>
              <a:rPr lang="en-US" sz="2400" baseline="30000" dirty="0"/>
              <a:t>*</a:t>
            </a:r>
          </a:p>
        </p:txBody>
      </p:sp>
      <p:sp>
        <p:nvSpPr>
          <p:cNvPr id="41" name="Left Brace 40">
            <a:extLst>
              <a:ext uri="{FF2B5EF4-FFF2-40B4-BE49-F238E27FC236}">
                <a16:creationId xmlns:a16="http://schemas.microsoft.com/office/drawing/2014/main" id="{D4C9D3F0-C6D9-A047-B2C7-6D47B7B47558}"/>
              </a:ext>
            </a:extLst>
          </p:cNvPr>
          <p:cNvSpPr/>
          <p:nvPr/>
        </p:nvSpPr>
        <p:spPr>
          <a:xfrm rot="16200000">
            <a:off x="5013069" y="6018714"/>
            <a:ext cx="245590" cy="19202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05B5184-7C09-0544-B712-BD80EC207804}"/>
              </a:ext>
            </a:extLst>
          </p:cNvPr>
          <p:cNvSpPr txBox="1"/>
          <p:nvPr/>
        </p:nvSpPr>
        <p:spPr>
          <a:xfrm>
            <a:off x="4501463" y="7058886"/>
            <a:ext cx="1294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Excess capacity</a:t>
            </a:r>
          </a:p>
        </p:txBody>
      </p:sp>
    </p:spTree>
    <p:extLst>
      <p:ext uri="{BB962C8B-B14F-4D97-AF65-F5344CB8AC3E}">
        <p14:creationId xmlns:p14="http://schemas.microsoft.com/office/powerpoint/2010/main" val="1914546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698</TotalTime>
  <Words>56</Words>
  <Application>Microsoft Macintosh PowerPoint</Application>
  <PresentationFormat>Custom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K. Brunnermeier</dc:creator>
  <cp:lastModifiedBy>Reis,RA</cp:lastModifiedBy>
  <cp:revision>66</cp:revision>
  <cp:lastPrinted>2019-08-16T09:40:08Z</cp:lastPrinted>
  <dcterms:created xsi:type="dcterms:W3CDTF">2015-10-25T14:26:31Z</dcterms:created>
  <dcterms:modified xsi:type="dcterms:W3CDTF">2021-06-26T16:14:22Z</dcterms:modified>
</cp:coreProperties>
</file>